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9144000" cy="5143500" type="screen16x9"/>
  <p:notesSz cx="6858000" cy="9144000"/>
  <p:defaultTextStyle>
    <a:defPPr>
      <a:defRPr lang="en-US"/>
    </a:defPPr>
    <a:lvl1pPr marL="0" algn="l" defTabSz="95081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5405" algn="l" defTabSz="95081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0811" algn="l" defTabSz="95081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26215" algn="l" defTabSz="95081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01620" algn="l" defTabSz="95081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77026" algn="l" defTabSz="95081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52430" algn="l" defTabSz="95081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27835" algn="l" defTabSz="95081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03240" algn="l" defTabSz="95081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40" d="100"/>
          <a:sy n="140" d="100"/>
        </p:scale>
        <p:origin x="-804" y="-21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728AA-2C5C-4660-A594-FFF7B699A44D}" type="datetimeFigureOut">
              <a:rPr lang="en-GB" smtClean="0"/>
              <a:t>19/07/2020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6C078-7A25-428E-8FB2-6BD1E85CB5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440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501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8E6B2-CD8D-4D3E-A7AD-8DACED3174DF}" type="datetimeFigureOut">
              <a:rPr lang="en-GB" smtClean="0"/>
              <a:t>19/07/2020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D53AB-CB81-4758-9ADB-C6CC1CE79B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761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081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75405" algn="l" defTabSz="95081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50811" algn="l" defTabSz="95081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26215" algn="l" defTabSz="95081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01620" algn="l" defTabSz="95081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377026" algn="l" defTabSz="95081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52430" algn="l" defTabSz="95081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27835" algn="l" defTabSz="95081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03240" algn="l" defTabSz="95081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456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812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167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626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053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583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287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Test</a:t>
            </a:r>
            <a:r>
              <a:rPr lang="en-GB" baseline="0" dirty="0" smtClean="0"/>
              <a:t> notes </a:t>
            </a:r>
            <a:r>
              <a:rPr lang="en-GB" baseline="0" dirty="0" err="1" smtClean="0"/>
              <a:t>hree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681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287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287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287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41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287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097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193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43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54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694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234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242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75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0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26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01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77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52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27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03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9009C-6036-4021-82E0-025D8DB73AF7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04E-8353-40A2-83A7-BE6694655090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D31-4D30-4B89-A2B5-C8E23AA4F173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4B2D-9E67-4EE1-9A22-915DD53679A7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7"/>
            <a:ext cx="7772400" cy="1021557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7540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5081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262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9016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3770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8524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3278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803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EBCEF-E3DE-4F58-8CEA-0B49D268C949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5EEE2-9057-4F97-B38D-6F7E32AE1686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5405" indent="0">
              <a:buNone/>
              <a:defRPr sz="2100" b="1"/>
            </a:lvl2pPr>
            <a:lvl3pPr marL="950811" indent="0">
              <a:buNone/>
              <a:defRPr sz="1900" b="1"/>
            </a:lvl3pPr>
            <a:lvl4pPr marL="1426215" indent="0">
              <a:buNone/>
              <a:defRPr sz="1700" b="1"/>
            </a:lvl4pPr>
            <a:lvl5pPr marL="1901620" indent="0">
              <a:buNone/>
              <a:defRPr sz="1700" b="1"/>
            </a:lvl5pPr>
            <a:lvl6pPr marL="2377026" indent="0">
              <a:buNone/>
              <a:defRPr sz="1700" b="1"/>
            </a:lvl6pPr>
            <a:lvl7pPr marL="2852430" indent="0">
              <a:buNone/>
              <a:defRPr sz="1700" b="1"/>
            </a:lvl7pPr>
            <a:lvl8pPr marL="3327835" indent="0">
              <a:buNone/>
              <a:defRPr sz="1700" b="1"/>
            </a:lvl8pPr>
            <a:lvl9pPr marL="3803240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6" cy="47982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5405" indent="0">
              <a:buNone/>
              <a:defRPr sz="2100" b="1"/>
            </a:lvl2pPr>
            <a:lvl3pPr marL="950811" indent="0">
              <a:buNone/>
              <a:defRPr sz="1900" b="1"/>
            </a:lvl3pPr>
            <a:lvl4pPr marL="1426215" indent="0">
              <a:buNone/>
              <a:defRPr sz="1700" b="1"/>
            </a:lvl4pPr>
            <a:lvl5pPr marL="1901620" indent="0">
              <a:buNone/>
              <a:defRPr sz="1700" b="1"/>
            </a:lvl5pPr>
            <a:lvl6pPr marL="2377026" indent="0">
              <a:buNone/>
              <a:defRPr sz="1700" b="1"/>
            </a:lvl6pPr>
            <a:lvl7pPr marL="2852430" indent="0">
              <a:buNone/>
              <a:defRPr sz="1700" b="1"/>
            </a:lvl7pPr>
            <a:lvl8pPr marL="3327835" indent="0">
              <a:buNone/>
              <a:defRPr sz="1700" b="1"/>
            </a:lvl8pPr>
            <a:lvl9pPr marL="3803240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6" cy="2963466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6D979-8EED-4CE1-B0DD-A1F83BC775FE}" type="datetime1">
              <a:rPr lang="en-US" smtClean="0"/>
              <a:t>7/19/2020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8E44C-1EAD-415E-A937-36C0CBDA4B70}" type="datetime1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DDDCB-2371-482E-BDB6-FA116346BFDC}" type="datetime1">
              <a:rPr lang="en-US" smtClean="0"/>
              <a:t>7/19/2020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4" cy="8715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4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75405" indent="0">
              <a:buNone/>
              <a:defRPr sz="1300"/>
            </a:lvl2pPr>
            <a:lvl3pPr marL="950811" indent="0">
              <a:buNone/>
              <a:defRPr sz="1100"/>
            </a:lvl3pPr>
            <a:lvl4pPr marL="1426215" indent="0">
              <a:buNone/>
              <a:defRPr sz="1000"/>
            </a:lvl4pPr>
            <a:lvl5pPr marL="1901620" indent="0">
              <a:buNone/>
              <a:defRPr sz="1000"/>
            </a:lvl5pPr>
            <a:lvl6pPr marL="2377026" indent="0">
              <a:buNone/>
              <a:defRPr sz="1000"/>
            </a:lvl6pPr>
            <a:lvl7pPr marL="2852430" indent="0">
              <a:buNone/>
              <a:defRPr sz="1000"/>
            </a:lvl7pPr>
            <a:lvl8pPr marL="3327835" indent="0">
              <a:buNone/>
              <a:defRPr sz="1000"/>
            </a:lvl8pPr>
            <a:lvl9pPr marL="380324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3FC18-5807-4576-B384-A12277A65E3D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5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400"/>
            </a:lvl1pPr>
            <a:lvl2pPr marL="475405" indent="0">
              <a:buNone/>
              <a:defRPr sz="2900"/>
            </a:lvl2pPr>
            <a:lvl3pPr marL="950811" indent="0">
              <a:buNone/>
              <a:defRPr sz="2500"/>
            </a:lvl3pPr>
            <a:lvl4pPr marL="1426215" indent="0">
              <a:buNone/>
              <a:defRPr sz="2100"/>
            </a:lvl4pPr>
            <a:lvl5pPr marL="1901620" indent="0">
              <a:buNone/>
              <a:defRPr sz="2100"/>
            </a:lvl5pPr>
            <a:lvl6pPr marL="2377026" indent="0">
              <a:buNone/>
              <a:defRPr sz="2100"/>
            </a:lvl6pPr>
            <a:lvl7pPr marL="2852430" indent="0">
              <a:buNone/>
              <a:defRPr sz="2100"/>
            </a:lvl7pPr>
            <a:lvl8pPr marL="3327835" indent="0">
              <a:buNone/>
              <a:defRPr sz="2100"/>
            </a:lvl8pPr>
            <a:lvl9pPr marL="3803240" indent="0">
              <a:buNone/>
              <a:defRPr sz="2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75405" indent="0">
              <a:buNone/>
              <a:defRPr sz="1300"/>
            </a:lvl2pPr>
            <a:lvl3pPr marL="950811" indent="0">
              <a:buNone/>
              <a:defRPr sz="1100"/>
            </a:lvl3pPr>
            <a:lvl4pPr marL="1426215" indent="0">
              <a:buNone/>
              <a:defRPr sz="1000"/>
            </a:lvl4pPr>
            <a:lvl5pPr marL="1901620" indent="0">
              <a:buNone/>
              <a:defRPr sz="1000"/>
            </a:lvl5pPr>
            <a:lvl6pPr marL="2377026" indent="0">
              <a:buNone/>
              <a:defRPr sz="1000"/>
            </a:lvl6pPr>
            <a:lvl7pPr marL="2852430" indent="0">
              <a:buNone/>
              <a:defRPr sz="1000"/>
            </a:lvl7pPr>
            <a:lvl8pPr marL="3327835" indent="0">
              <a:buNone/>
              <a:defRPr sz="1000"/>
            </a:lvl8pPr>
            <a:lvl9pPr marL="380324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6F9C-52C7-4B83-ADEA-19F0649B9E95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5082" tIns="47540" rIns="95082" bIns="4754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5082" tIns="47540" rIns="95082" bIns="4754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5082" tIns="47540" rIns="95082" bIns="4754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9EA3C-2B09-4193-8196-0742248802D2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5082" tIns="47540" rIns="95082" bIns="4754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5082" tIns="47540" rIns="95082" bIns="4754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50811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554" indent="-356554" algn="l" defTabSz="950811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72533" indent="-297128" algn="l" defTabSz="950811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513" indent="-237702" algn="l" defTabSz="950811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63918" indent="-237702" algn="l" defTabSz="950811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9322" indent="-237702" algn="l" defTabSz="950811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14728" indent="-237702" algn="l" defTabSz="950811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090133" indent="-237702" algn="l" defTabSz="950811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538" indent="-237702" algn="l" defTabSz="950811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40943" indent="-237702" algn="l" defTabSz="950811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08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05" algn="l" defTabSz="9508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0811" algn="l" defTabSz="9508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26215" algn="l" defTabSz="9508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1620" algn="l" defTabSz="9508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7026" algn="l" defTabSz="9508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2430" algn="l" defTabSz="9508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27835" algn="l" defTabSz="9508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03240" algn="l" defTabSz="9508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vinepair.com/wine-101/wine-body-guide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inefolly.com/deep-dive/sugar-in-wine-chart/" TargetMode="Externa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1"/>
            <a:ext cx="7772400" cy="1102519"/>
          </a:xfrm>
        </p:spPr>
        <p:txBody>
          <a:bodyPr/>
          <a:lstStyle/>
          <a:p>
            <a:r>
              <a:rPr lang="en-GB" dirty="0" smtClean="0"/>
              <a:t>Term 1 &amp;2 EDA Project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057400"/>
            <a:ext cx="6400800" cy="1314450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Wine Quality Dataset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Presented by Clifer Fernandez – April 2020 cohort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503112"/>
            <a:ext cx="2057400" cy="132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3" y="3397114"/>
            <a:ext cx="2209797" cy="153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85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Correlation of the variables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Quality</a:t>
            </a:r>
          </a:p>
          <a:p>
            <a:pPr lvl="1"/>
            <a:r>
              <a:rPr lang="en-GB" dirty="0"/>
              <a:t>A</a:t>
            </a:r>
            <a:r>
              <a:rPr lang="en-GB" dirty="0" smtClean="0"/>
              <a:t>lcohol content</a:t>
            </a:r>
          </a:p>
          <a:p>
            <a:pPr lvl="1"/>
            <a:r>
              <a:rPr lang="en-GB" dirty="0" smtClean="0"/>
              <a:t>Density</a:t>
            </a:r>
          </a:p>
          <a:p>
            <a:pPr lvl="1"/>
            <a:r>
              <a:rPr lang="en-GB" dirty="0" smtClean="0"/>
              <a:t>Chlorides (salts)</a:t>
            </a:r>
          </a:p>
          <a:p>
            <a:pPr lvl="1"/>
            <a:r>
              <a:rPr lang="en-GB" dirty="0" smtClean="0"/>
              <a:t>Volatile acidity (acetic acid levels)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218" name="Picture 2" descr="X:\Cliffs Learning\INSAID\GCD Course\Term 1 and 2 Python Stats and EDA\Module 6 Project\Final Submission\Images\Fig6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636" y="895350"/>
            <a:ext cx="386956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64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 - Quality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Variables correlating with Quality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vs Alcohol content</a:t>
            </a:r>
          </a:p>
          <a:p>
            <a:pPr lvl="1"/>
            <a:r>
              <a:rPr lang="en-GB" dirty="0" smtClean="0"/>
              <a:t>Higher the quality grade higher the alcohol level</a:t>
            </a:r>
          </a:p>
          <a:p>
            <a:r>
              <a:rPr lang="en-GB" dirty="0" smtClean="0"/>
              <a:t>vs Density</a:t>
            </a:r>
          </a:p>
          <a:p>
            <a:pPr lvl="1"/>
            <a:r>
              <a:rPr lang="en-GB" dirty="0"/>
              <a:t>Higher the quality grade </a:t>
            </a:r>
            <a:r>
              <a:rPr lang="en-GB" dirty="0" smtClean="0"/>
              <a:t>lower </a:t>
            </a:r>
            <a:r>
              <a:rPr lang="en-GB" dirty="0"/>
              <a:t>the </a:t>
            </a:r>
            <a:r>
              <a:rPr lang="en-GB" dirty="0" smtClean="0"/>
              <a:t>density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242" name="Picture 2" descr="X:\Cliffs Learning\INSAID\GCD Course\Term 1 and 2 Python Stats and EDA\Module 6 Project\Final Submission\Images\Fig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576" y="1027645"/>
            <a:ext cx="2848701" cy="171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3576" y="2876550"/>
            <a:ext cx="2926748" cy="171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27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 - Quality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Variables correlating with Quality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vs Chloride levels</a:t>
            </a:r>
          </a:p>
          <a:p>
            <a:pPr lvl="1"/>
            <a:r>
              <a:rPr lang="en-GB" dirty="0" smtClean="0"/>
              <a:t>Higher the quality grade lower the chloride levels</a:t>
            </a:r>
          </a:p>
          <a:p>
            <a:r>
              <a:rPr lang="en-GB" dirty="0" smtClean="0"/>
              <a:t>vs Volatile acidity</a:t>
            </a:r>
          </a:p>
          <a:p>
            <a:pPr lvl="1"/>
            <a:r>
              <a:rPr lang="en-GB" dirty="0"/>
              <a:t>Higher the quality grade </a:t>
            </a:r>
            <a:r>
              <a:rPr lang="en-GB" dirty="0" smtClean="0"/>
              <a:t>lower </a:t>
            </a:r>
            <a:r>
              <a:rPr lang="en-GB" dirty="0"/>
              <a:t>the </a:t>
            </a:r>
            <a:r>
              <a:rPr lang="en-GB" dirty="0" smtClean="0"/>
              <a:t>volatile acidity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3576" y="1041498"/>
            <a:ext cx="2848701" cy="168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4795" y="2876550"/>
            <a:ext cx="2864310" cy="171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6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 - Quality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Variables correlating with Quality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 smtClean="0"/>
          </a:p>
          <a:p>
            <a:r>
              <a:rPr lang="en-GB" dirty="0" smtClean="0"/>
              <a:t>Reiterates what we seen</a:t>
            </a:r>
          </a:p>
          <a:p>
            <a:endParaRPr lang="en-GB" dirty="0"/>
          </a:p>
          <a:p>
            <a:r>
              <a:rPr lang="en-GB" dirty="0" smtClean="0"/>
              <a:t>Note -  </a:t>
            </a:r>
          </a:p>
          <a:p>
            <a:pPr lvl="1"/>
            <a:r>
              <a:rPr lang="en-GB" dirty="0" smtClean="0"/>
              <a:t>Chloride and Volatile acidity grouping irrespective of quality grade</a:t>
            </a:r>
          </a:p>
          <a:p>
            <a:pPr lvl="2"/>
            <a:r>
              <a:rPr lang="en-GB" dirty="0" smtClean="0"/>
              <a:t>How much do they really affect the quality rating?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290" name="Picture 2" descr="X:\Cliffs Learning\INSAID\GCD Course\Term 1 and 2 Python Stats and EDA\Module 6 Project\Final Submission\Images\Fig11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047750"/>
            <a:ext cx="3810000" cy="358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51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 - Quality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3314" name="Picture 2" descr="X:\Cliffs Learning\INSAID\GCD Course\Term 1 and 2 Python Stats and EDA\Module 6 Project\Final Submission\Images\Fig12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0" y="1048155"/>
            <a:ext cx="258904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X:\Cliffs Learning\INSAID\GCD Course\Term 1 and 2 Python Stats and EDA\Module 6 Project\Final Submission\Images\Fig13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155883"/>
            <a:ext cx="2589046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X:\Cliffs Learning\INSAID\GCD Course\Term 1 and 2 Python Stats and EDA\Module 6 Project\Final Submission\Images\Fig14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43150"/>
            <a:ext cx="260383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6"/>
          <p:cNvSpPr>
            <a:spLocks noGrp="1"/>
          </p:cNvSpPr>
          <p:nvPr>
            <p:ph sz="half" idx="2"/>
          </p:nvPr>
        </p:nvSpPr>
        <p:spPr>
          <a:xfrm>
            <a:off x="304790" y="3236089"/>
            <a:ext cx="2436635" cy="551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 smtClean="0"/>
              <a:t>Higher quality wines have higher alcohol content</a:t>
            </a:r>
          </a:p>
        </p:txBody>
      </p:sp>
      <p:sp>
        <p:nvSpPr>
          <p:cNvPr id="14" name="Content Placeholder 6"/>
          <p:cNvSpPr>
            <a:spLocks noGrp="1"/>
          </p:cNvSpPr>
          <p:nvPr>
            <p:ph sz="half" idx="2"/>
          </p:nvPr>
        </p:nvSpPr>
        <p:spPr>
          <a:xfrm>
            <a:off x="3200400" y="1962150"/>
            <a:ext cx="2436635" cy="370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 smtClean="0"/>
              <a:t>Sweeter  wines have higher density</a:t>
            </a:r>
          </a:p>
        </p:txBody>
      </p:sp>
      <p:sp>
        <p:nvSpPr>
          <p:cNvPr id="15" name="Content Placeholder 6"/>
          <p:cNvSpPr>
            <a:spLocks noGrp="1"/>
          </p:cNvSpPr>
          <p:nvPr>
            <p:ph sz="half" idx="2"/>
          </p:nvPr>
        </p:nvSpPr>
        <p:spPr>
          <a:xfrm>
            <a:off x="6400800" y="3638550"/>
            <a:ext cx="2436635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 smtClean="0"/>
              <a:t>Lighter  wines have higher density</a:t>
            </a:r>
          </a:p>
        </p:txBody>
      </p:sp>
    </p:spTree>
    <p:extLst>
      <p:ext uri="{BB962C8B-B14F-4D97-AF65-F5344CB8AC3E}">
        <p14:creationId xmlns:p14="http://schemas.microsoft.com/office/powerpoint/2010/main" val="22752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 – Alcohol content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smtClean="0"/>
              <a:t>Variables correlating with Alcohol content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vs Density</a:t>
            </a:r>
          </a:p>
          <a:p>
            <a:pPr lvl="1"/>
            <a:r>
              <a:rPr lang="en-GB" dirty="0"/>
              <a:t>Higher the </a:t>
            </a:r>
            <a:r>
              <a:rPr lang="en-GB" dirty="0" smtClean="0"/>
              <a:t>alcohol content lower </a:t>
            </a:r>
            <a:r>
              <a:rPr lang="en-GB" dirty="0"/>
              <a:t>the </a:t>
            </a:r>
            <a:r>
              <a:rPr lang="en-GB" dirty="0" smtClean="0"/>
              <a:t>density</a:t>
            </a:r>
          </a:p>
          <a:p>
            <a:r>
              <a:rPr lang="en-GB" dirty="0"/>
              <a:t> </a:t>
            </a:r>
            <a:r>
              <a:rPr lang="en-GB" dirty="0" smtClean="0"/>
              <a:t>vs Chlorides</a:t>
            </a:r>
          </a:p>
          <a:p>
            <a:pPr lvl="1"/>
            <a:r>
              <a:rPr lang="en-GB" dirty="0" smtClean="0"/>
              <a:t>Low correlation, data is spread out</a:t>
            </a:r>
          </a:p>
          <a:p>
            <a:pPr lvl="1"/>
            <a:r>
              <a:rPr lang="en-GB" dirty="0" smtClean="0"/>
              <a:t>Generally higher </a:t>
            </a:r>
            <a:r>
              <a:rPr lang="en-GB" dirty="0"/>
              <a:t>the alcohol content lower the </a:t>
            </a:r>
            <a:r>
              <a:rPr lang="en-GB" dirty="0" smtClean="0"/>
              <a:t>chlorides</a:t>
            </a:r>
            <a:endParaRPr lang="en-GB" dirty="0"/>
          </a:p>
          <a:p>
            <a:r>
              <a:rPr lang="en-GB" dirty="0" smtClean="0"/>
              <a:t>Vs Residual sugar</a:t>
            </a:r>
          </a:p>
          <a:p>
            <a:pPr lvl="1"/>
            <a:r>
              <a:rPr lang="en-GB" dirty="0"/>
              <a:t>Higher the alcohol content lower the </a:t>
            </a:r>
            <a:r>
              <a:rPr lang="en-GB" dirty="0" smtClean="0"/>
              <a:t>residual sugar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5362" name="Picture 2" descr="X:\Cliffs Learning\INSAID\GCD Course\Term 1 and 2 Python Stats and EDA\Module 6 Project\Final Submission\Images\Fig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343150"/>
            <a:ext cx="4114800" cy="126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86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 – Alcohol content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048154"/>
            <a:ext cx="3521434" cy="312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9343" y="971550"/>
            <a:ext cx="254465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4358" y="971550"/>
            <a:ext cx="252986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6"/>
          <p:cNvSpPr>
            <a:spLocks noGrp="1"/>
          </p:cNvSpPr>
          <p:nvPr>
            <p:ph sz="half" idx="2"/>
          </p:nvPr>
        </p:nvSpPr>
        <p:spPr>
          <a:xfrm>
            <a:off x="344486" y="4324350"/>
            <a:ext cx="2436635" cy="5512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200" dirty="0" smtClean="0"/>
              <a:t>Higher residual sugars  and higher density are seen in light wines </a:t>
            </a:r>
            <a:r>
              <a:rPr lang="en-GB" sz="1200" dirty="0" err="1" smtClean="0"/>
              <a:t>ie</a:t>
            </a:r>
            <a:r>
              <a:rPr lang="en-GB" sz="1200" dirty="0" smtClean="0"/>
              <a:t>: lower alcohol wines</a:t>
            </a:r>
          </a:p>
        </p:txBody>
      </p:sp>
      <p:sp>
        <p:nvSpPr>
          <p:cNvPr id="14" name="Content Placeholder 6"/>
          <p:cNvSpPr>
            <a:spLocks noGrp="1"/>
          </p:cNvSpPr>
          <p:nvPr>
            <p:ph sz="half" idx="2"/>
          </p:nvPr>
        </p:nvSpPr>
        <p:spPr>
          <a:xfrm>
            <a:off x="4495800" y="3257550"/>
            <a:ext cx="3427235" cy="129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 smtClean="0"/>
              <a:t>The cross plot of residual sugar  Vs chlorides</a:t>
            </a:r>
          </a:p>
          <a:p>
            <a:r>
              <a:rPr lang="en-GB" sz="1200" dirty="0" smtClean="0"/>
              <a:t>An obvious  ‘V’ shaped spread</a:t>
            </a:r>
          </a:p>
          <a:p>
            <a:r>
              <a:rPr lang="en-GB" sz="1200" dirty="0" smtClean="0"/>
              <a:t>Could indicate 2 distinct families of wines</a:t>
            </a:r>
          </a:p>
          <a:p>
            <a:pPr marL="475405" lvl="1" indent="0">
              <a:buNone/>
            </a:pPr>
            <a:endParaRPr lang="en-GB" sz="800" dirty="0" smtClean="0"/>
          </a:p>
        </p:txBody>
      </p:sp>
    </p:spTree>
    <p:extLst>
      <p:ext uri="{BB962C8B-B14F-4D97-AF65-F5344CB8AC3E}">
        <p14:creationId xmlns:p14="http://schemas.microsoft.com/office/powerpoint/2010/main" val="30708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 – Density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Variables correlating with Density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114612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vs Fixed acidity</a:t>
            </a:r>
          </a:p>
          <a:p>
            <a:pPr lvl="1"/>
            <a:r>
              <a:rPr lang="en-GB" dirty="0"/>
              <a:t>Higher the </a:t>
            </a:r>
            <a:r>
              <a:rPr lang="en-GB" dirty="0" smtClean="0"/>
              <a:t>density higher the fixed acidity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0" y="1352550"/>
            <a:ext cx="4114800" cy="95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0" y="2303354"/>
            <a:ext cx="4114800" cy="94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0" y="3251199"/>
            <a:ext cx="4114796" cy="95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13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 – Density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Variables correlating with Density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T1&amp;2 EDA Project - April 2020 cohort - Clifer Fernandez           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6386" name="Picture 2" descr="X:\Cliffs Learning\INSAID\GCD Course\Term 1 and 2 Python Stats and EDA\Module 6 Project\Final Submission\Images\Fig22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15715"/>
            <a:ext cx="317048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X:\Cliffs Learning\INSAID\GCD Course\Term 1 and 2 Python Stats and EDA\Module 6 Project\Final Submission\Images\Fig23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57350"/>
            <a:ext cx="316055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77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 – Chlorides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Variables correlating with Chlorides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352800" cy="2921794"/>
          </a:xfrm>
        </p:spPr>
        <p:txBody>
          <a:bodyPr>
            <a:normAutofit/>
          </a:bodyPr>
          <a:lstStyle/>
          <a:p>
            <a:r>
              <a:rPr lang="en-GB" dirty="0" smtClean="0"/>
              <a:t>Data is quiet spread out with weak relationships</a:t>
            </a:r>
          </a:p>
          <a:p>
            <a:r>
              <a:rPr lang="en-GB" dirty="0" smtClean="0"/>
              <a:t>Generally higher grade wines have lower chloride content</a:t>
            </a:r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3410" y="1885950"/>
            <a:ext cx="3884861" cy="117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5665" y="3257550"/>
            <a:ext cx="5027712" cy="117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69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sz="6500" dirty="0" smtClean="0"/>
              <a:t>Introduction</a:t>
            </a:r>
          </a:p>
          <a:p>
            <a:r>
              <a:rPr lang="en-GB" sz="6500" dirty="0" smtClean="0"/>
              <a:t>Executive Summary</a:t>
            </a:r>
          </a:p>
          <a:p>
            <a:r>
              <a:rPr lang="en-GB" sz="6300" dirty="0" smtClean="0"/>
              <a:t>Data Profiling</a:t>
            </a:r>
          </a:p>
          <a:p>
            <a:r>
              <a:rPr lang="en-GB" sz="6500" dirty="0" smtClean="0"/>
              <a:t>Data Analysis</a:t>
            </a:r>
          </a:p>
          <a:p>
            <a:r>
              <a:rPr lang="en-GB" sz="6500" dirty="0" smtClean="0"/>
              <a:t>Conclusions</a:t>
            </a:r>
          </a:p>
          <a:p>
            <a:r>
              <a:rPr lang="en-GB" sz="6500" dirty="0" smtClean="0"/>
              <a:t>Recommendations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6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 – Volatile Acidity 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smtClean="0"/>
              <a:t>Variables correlating with Volatile Acidity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352800" cy="292179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H</a:t>
            </a:r>
            <a:r>
              <a:rPr lang="en-GB" dirty="0" smtClean="0"/>
              <a:t>igher </a:t>
            </a:r>
            <a:r>
              <a:rPr lang="en-GB" dirty="0"/>
              <a:t>quality wines tend to have lower levels of volatile </a:t>
            </a:r>
            <a:r>
              <a:rPr lang="en-GB" dirty="0" smtClean="0"/>
              <a:t>acidity</a:t>
            </a:r>
            <a:endParaRPr lang="en-GB" dirty="0"/>
          </a:p>
          <a:p>
            <a:r>
              <a:rPr lang="en-GB" dirty="0" smtClean="0"/>
              <a:t>Also tend to have lower </a:t>
            </a:r>
            <a:r>
              <a:rPr lang="en-GB" dirty="0"/>
              <a:t>levels of the ingredients that correlate with Volatile Acidity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400" y="2266950"/>
            <a:ext cx="5027712" cy="96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58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Dataset concentrated on Medium graded, light bodied , dry wines</a:t>
            </a:r>
          </a:p>
          <a:p>
            <a:r>
              <a:rPr lang="en-GB" dirty="0" smtClean="0"/>
              <a:t>Broadly speaking higher the quality of wine</a:t>
            </a:r>
          </a:p>
          <a:p>
            <a:pPr lvl="1"/>
            <a:r>
              <a:rPr lang="en-GB" dirty="0" smtClean="0"/>
              <a:t>Higher : alcohol content - (human factor?)</a:t>
            </a:r>
          </a:p>
          <a:p>
            <a:pPr lvl="1"/>
            <a:r>
              <a:rPr lang="en-GB" dirty="0" smtClean="0"/>
              <a:t>Lower : density , residual sugar, chlorides and volatile acidity</a:t>
            </a:r>
          </a:p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No clear combination of physicochemical properties can be summarised by EDA </a:t>
            </a:r>
          </a:p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Recommendations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Data collection</a:t>
            </a:r>
          </a:p>
          <a:p>
            <a:pPr lvl="1"/>
            <a:r>
              <a:rPr lang="en-GB" dirty="0" smtClean="0"/>
              <a:t>Wine type </a:t>
            </a:r>
            <a:r>
              <a:rPr lang="en-GB" dirty="0" err="1" smtClean="0"/>
              <a:t>ie</a:t>
            </a:r>
            <a:r>
              <a:rPr lang="en-GB" dirty="0" smtClean="0"/>
              <a:t>: Red, White or Rosé</a:t>
            </a:r>
          </a:p>
          <a:p>
            <a:pPr lvl="1"/>
            <a:r>
              <a:rPr lang="en-GB" dirty="0" smtClean="0"/>
              <a:t>Variety of grape</a:t>
            </a:r>
          </a:p>
          <a:p>
            <a:pPr lvl="1"/>
            <a:r>
              <a:rPr lang="en-GB" dirty="0" smtClean="0"/>
              <a:t>Origin of wine </a:t>
            </a:r>
            <a:r>
              <a:rPr lang="en-GB" dirty="0" err="1" smtClean="0"/>
              <a:t>ie</a:t>
            </a:r>
            <a:r>
              <a:rPr lang="en-GB" dirty="0" smtClean="0"/>
              <a:t>: local, region, country etc.</a:t>
            </a:r>
          </a:p>
          <a:p>
            <a:r>
              <a:rPr lang="en-GB" dirty="0" smtClean="0"/>
              <a:t>Current dataset</a:t>
            </a:r>
          </a:p>
          <a:p>
            <a:pPr lvl="1"/>
            <a:r>
              <a:rPr lang="en-GB" dirty="0" smtClean="0"/>
              <a:t>Select / build Machine Learning models to predict quality rating based on the physicochemical properties</a:t>
            </a:r>
          </a:p>
          <a:p>
            <a:pPr lvl="1"/>
            <a:r>
              <a:rPr lang="en-GB" dirty="0" smtClean="0"/>
              <a:t>Additional data from the above collection can be used to improve selected model or select a more appropriate model as necessary</a:t>
            </a:r>
          </a:p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6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dirty="0" smtClean="0"/>
              <a:t>Thank You!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smtClean="0"/>
              <a:t>Santé!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22670"/>
            <a:ext cx="2437242" cy="274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09750"/>
            <a:ext cx="1976883" cy="216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32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Dataset  -  Properties of Wine </a:t>
            </a:r>
          </a:p>
          <a:p>
            <a:pPr lvl="1"/>
            <a:r>
              <a:rPr lang="en-GB" dirty="0" smtClean="0"/>
              <a:t>11 physiochemical  properties</a:t>
            </a:r>
          </a:p>
          <a:p>
            <a:pPr lvl="1"/>
            <a:r>
              <a:rPr lang="en-GB" dirty="0" smtClean="0"/>
              <a:t>1 Sensory property : ‘Quality’– based on taste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 algn="ctr">
              <a:buNone/>
            </a:pPr>
            <a:r>
              <a:rPr lang="en-GB" dirty="0" smtClean="0"/>
              <a:t>The Challenge!</a:t>
            </a:r>
          </a:p>
          <a:p>
            <a:pPr marL="0" indent="0" algn="ctr">
              <a:buNone/>
            </a:pPr>
            <a:endParaRPr lang="en-GB" dirty="0"/>
          </a:p>
          <a:p>
            <a:r>
              <a:rPr lang="en-GB" dirty="0" smtClean="0"/>
              <a:t>Can we predict the quality of a wine based on these 12 properties? 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8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Executive 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2800" dirty="0" smtClean="0"/>
              <a:t>Original data set – 6497 records</a:t>
            </a:r>
          </a:p>
          <a:p>
            <a:r>
              <a:rPr lang="en-GB" sz="2800" dirty="0" smtClean="0"/>
              <a:t> Analysis indicates</a:t>
            </a:r>
          </a:p>
          <a:p>
            <a:pPr lvl="1"/>
            <a:r>
              <a:rPr lang="en-GB" sz="2300" dirty="0" smtClean="0"/>
              <a:t>No clear combination of properties </a:t>
            </a:r>
          </a:p>
          <a:p>
            <a:pPr lvl="1"/>
            <a:r>
              <a:rPr lang="en-GB" sz="2300" dirty="0" smtClean="0"/>
              <a:t>High quality wines  </a:t>
            </a:r>
          </a:p>
          <a:p>
            <a:pPr lvl="2"/>
            <a:r>
              <a:rPr lang="en-GB" sz="1900" dirty="0" smtClean="0"/>
              <a:t>higher alcohol levels </a:t>
            </a:r>
          </a:p>
          <a:p>
            <a:pPr lvl="2"/>
            <a:r>
              <a:rPr lang="en-GB" sz="1900" dirty="0" smtClean="0"/>
              <a:t>lower residual sugar, chlorides and volatile acidity</a:t>
            </a:r>
          </a:p>
          <a:p>
            <a:r>
              <a:rPr lang="en-GB" sz="2800" dirty="0" smtClean="0"/>
              <a:t>Further actions</a:t>
            </a:r>
          </a:p>
          <a:p>
            <a:pPr lvl="1"/>
            <a:r>
              <a:rPr lang="en-GB" sz="2300" dirty="0" smtClean="0"/>
              <a:t>Additional data collection </a:t>
            </a:r>
            <a:r>
              <a:rPr lang="en-GB" sz="2300" dirty="0" err="1" smtClean="0"/>
              <a:t>eg</a:t>
            </a:r>
            <a:r>
              <a:rPr lang="en-GB" sz="2300" dirty="0" smtClean="0"/>
              <a:t>: Red / White / Rosé</a:t>
            </a:r>
          </a:p>
          <a:p>
            <a:pPr lvl="1"/>
            <a:r>
              <a:rPr lang="en-GB" sz="2300" dirty="0" smtClean="0"/>
              <a:t>Current analysis and data  -  select / develop Machine Learning Models that may be able to predict 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Profiling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Data set </a:t>
            </a:r>
          </a:p>
          <a:p>
            <a:pPr lvl="1"/>
            <a:r>
              <a:rPr lang="en-GB" sz="2000" dirty="0" smtClean="0"/>
              <a:t>Import data</a:t>
            </a:r>
          </a:p>
          <a:p>
            <a:pPr lvl="1"/>
            <a:r>
              <a:rPr lang="en-GB" sz="2000" dirty="0" smtClean="0"/>
              <a:t>View records</a:t>
            </a:r>
          </a:p>
          <a:p>
            <a:pPr lvl="1"/>
            <a:r>
              <a:rPr lang="en-GB" sz="2000" dirty="0" smtClean="0"/>
              <a:t>Basic stats</a:t>
            </a:r>
          </a:p>
          <a:p>
            <a:pPr lvl="1"/>
            <a:r>
              <a:rPr lang="en-GB" sz="2200" dirty="0" smtClean="0"/>
              <a:t>Profiling </a:t>
            </a:r>
            <a:endParaRPr lang="en-GB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074" name="Picture 2" descr="X:\Cliffs Learning\INSAID\GCD Course\Term 1 and 2 Python Stats and EDA\Module 6 Project\Final Submission\Images\Screenshot 2020-07-18 at 2.41.19 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123950"/>
            <a:ext cx="522039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X:\Cliffs Learning\INSAID\GCD Course\Term 1 and 2 Python Stats and EDA\Module 6 Project\Final Submission\Images\preproces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555485"/>
            <a:ext cx="2819400" cy="109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X:\Cliffs Learning\INSAID\GCD Course\Term 1 and 2 Python Stats and EDA\Module 6 Project\Final Submission\Images\Preprocess summ 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333" y="3638550"/>
            <a:ext cx="1846262" cy="52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X:\Cliffs Learning\INSAID\GCD Course\Term 1 and 2 Python Stats and EDA\Module 6 Project\Final Submission\Images\Screenshot 2020-07-18 at 2.42.02 A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10" y="3409950"/>
            <a:ext cx="4416973" cy="117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3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Profiling - Pre-processing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Pre-processing</a:t>
            </a:r>
          </a:p>
          <a:p>
            <a:pPr lvl="1"/>
            <a:r>
              <a:rPr lang="en-GB" dirty="0" smtClean="0"/>
              <a:t>Remove duplicates</a:t>
            </a:r>
          </a:p>
          <a:p>
            <a:pPr lvl="2"/>
            <a:r>
              <a:rPr lang="en-GB" dirty="0" smtClean="0"/>
              <a:t>Set reduced to 5318 records</a:t>
            </a:r>
          </a:p>
          <a:p>
            <a:pPr lvl="1"/>
            <a:r>
              <a:rPr lang="en-GB" dirty="0" smtClean="0"/>
              <a:t>Check data distribution</a:t>
            </a:r>
          </a:p>
          <a:p>
            <a:pPr marL="475405" lvl="1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098" name="Picture 2" descr="X:\Cliffs Learning\INSAID\GCD Course\Term 1 and 2 Python Stats and EDA\Module 6 Project\Final Submission\Images\Fig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912" y="1047750"/>
            <a:ext cx="422950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89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Profiling – feature </a:t>
            </a:r>
            <a:r>
              <a:rPr lang="en-GB" dirty="0" err="1" smtClean="0"/>
              <a:t>eng.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Pre-processing</a:t>
            </a:r>
          </a:p>
          <a:p>
            <a:pPr lvl="1"/>
            <a:r>
              <a:rPr lang="en-GB" dirty="0" smtClean="0"/>
              <a:t>Deal with outliers</a:t>
            </a:r>
          </a:p>
          <a:p>
            <a:pPr lvl="2"/>
            <a:r>
              <a:rPr lang="en-GB" dirty="0" smtClean="0"/>
              <a:t>z score  - 4 to +4</a:t>
            </a:r>
          </a:p>
          <a:p>
            <a:pPr lvl="2"/>
            <a:r>
              <a:rPr lang="en-GB" dirty="0" smtClean="0"/>
              <a:t>Removed 155 records</a:t>
            </a:r>
          </a:p>
          <a:p>
            <a:pPr lvl="2"/>
            <a:r>
              <a:rPr lang="en-GB" dirty="0" smtClean="0"/>
              <a:t>Final dataset has 5163 records</a:t>
            </a:r>
          </a:p>
          <a:p>
            <a:r>
              <a:rPr lang="en-GB" dirty="0" smtClean="0"/>
              <a:t>Add feature</a:t>
            </a:r>
          </a:p>
          <a:p>
            <a:pPr lvl="1"/>
            <a:r>
              <a:rPr lang="en-GB" dirty="0" smtClean="0"/>
              <a:t>Wine grade</a:t>
            </a:r>
          </a:p>
          <a:p>
            <a:pPr lvl="1"/>
            <a:endParaRPr lang="en-GB" sz="1400" dirty="0" smtClean="0"/>
          </a:p>
          <a:p>
            <a:pPr lvl="1"/>
            <a:r>
              <a:rPr lang="en-GB" dirty="0" smtClean="0"/>
              <a:t>Wine body</a:t>
            </a:r>
          </a:p>
          <a:p>
            <a:pPr lvl="2"/>
            <a:r>
              <a:rPr lang="en-GB" sz="1300" dirty="0" smtClean="0">
                <a:hlinkClick r:id="rId3"/>
              </a:rPr>
              <a:t>Link</a:t>
            </a:r>
            <a:endParaRPr lang="en-GB" sz="1300" dirty="0"/>
          </a:p>
          <a:p>
            <a:pPr lvl="1"/>
            <a:r>
              <a:rPr lang="en-GB" dirty="0" smtClean="0"/>
              <a:t>Dryness / sweet</a:t>
            </a:r>
          </a:p>
          <a:p>
            <a:pPr lvl="2"/>
            <a:r>
              <a:rPr lang="en-GB" sz="1300" dirty="0" smtClean="0">
                <a:hlinkClick r:id="rId4"/>
              </a:rPr>
              <a:t>Link</a:t>
            </a:r>
            <a:endParaRPr lang="en-GB" sz="13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100" name="Picture 4" descr="X:\Cliffs Learning\INSAID\GCD Course\Term 1 and 2 Python Stats and EDA\Module 6 Project\Final Submission\Images\Fig2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282" y="1028929"/>
            <a:ext cx="192842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X:\Cliffs Learning\INSAID\GCD Course\Term 1 and 2 Python Stats and EDA\Module 6 Project\Final Submission\Images\Captur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28929"/>
            <a:ext cx="1086226" cy="146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X:\Cliffs Learning\INSAID\GCD Course\Term 1 and 2 Python Stats and EDA\Module 6 Project\Final Submission\Images\q ratin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547812"/>
            <a:ext cx="1312147" cy="9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X:\Cliffs Learning\INSAID\GCD Course\Term 1 and 2 Python Stats and EDA\Module 6 Project\Final Submission\Images\wine body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299889"/>
            <a:ext cx="990600" cy="81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X:\Cliffs Learning\INSAID\GCD Course\Term 1 and 2 Python Stats and EDA\Module 6 Project\Final Submission\Images\residual suga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486150"/>
            <a:ext cx="1709123" cy="98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26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Profiling – P</a:t>
            </a:r>
            <a:r>
              <a:rPr lang="en-GB" dirty="0" smtClean="0"/>
              <a:t>ost </a:t>
            </a:r>
            <a:r>
              <a:rPr lang="en-GB" dirty="0"/>
              <a:t>P</a:t>
            </a:r>
            <a:r>
              <a:rPr lang="en-GB" dirty="0" smtClean="0"/>
              <a:t>rofiling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Post Profiling</a:t>
            </a:r>
          </a:p>
          <a:p>
            <a:pPr lvl="1"/>
            <a:r>
              <a:rPr lang="en-GB" dirty="0" smtClean="0"/>
              <a:t>Rerun stats</a:t>
            </a:r>
          </a:p>
          <a:p>
            <a:pPr lvl="2"/>
            <a:r>
              <a:rPr lang="en-GB" dirty="0" smtClean="0"/>
              <a:t>profiling</a:t>
            </a:r>
          </a:p>
          <a:p>
            <a:pPr marL="475405" lvl="1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102" name="Picture 6" descr="X:\Cliffs Learning\INSAID\GCD Course\Term 1 and 2 Python Stats and EDA\Module 6 Project\Final Submission\Images\post prof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428750"/>
            <a:ext cx="4059442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30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Data spread – new categories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 smtClean="0"/>
              <a:t>Quality grade </a:t>
            </a:r>
          </a:p>
          <a:p>
            <a:pPr lvl="1"/>
            <a:r>
              <a:rPr lang="en-GB" dirty="0" smtClean="0"/>
              <a:t>Low – 213</a:t>
            </a:r>
          </a:p>
          <a:p>
            <a:pPr lvl="1"/>
            <a:r>
              <a:rPr lang="en-GB" b="1" dirty="0" smtClean="0"/>
              <a:t>Medium – 3954  </a:t>
            </a:r>
          </a:p>
          <a:p>
            <a:pPr lvl="1"/>
            <a:r>
              <a:rPr lang="en-GB" dirty="0" smtClean="0"/>
              <a:t>High – 996</a:t>
            </a:r>
          </a:p>
          <a:p>
            <a:r>
              <a:rPr lang="en-GB" dirty="0"/>
              <a:t>Wine Body </a:t>
            </a:r>
          </a:p>
          <a:p>
            <a:pPr lvl="1"/>
            <a:r>
              <a:rPr lang="en-GB" b="1" dirty="0"/>
              <a:t>Light – 4721</a:t>
            </a:r>
          </a:p>
          <a:p>
            <a:pPr lvl="1"/>
            <a:r>
              <a:rPr lang="en-GB" dirty="0"/>
              <a:t>Medium – 395  </a:t>
            </a:r>
          </a:p>
          <a:p>
            <a:pPr lvl="1"/>
            <a:r>
              <a:rPr lang="en-GB" dirty="0"/>
              <a:t>Full – </a:t>
            </a:r>
            <a:r>
              <a:rPr lang="en-GB" dirty="0" smtClean="0"/>
              <a:t>47</a:t>
            </a:r>
          </a:p>
          <a:p>
            <a:r>
              <a:rPr lang="en-GB" dirty="0"/>
              <a:t>Dryness / Sweetness</a:t>
            </a:r>
          </a:p>
          <a:p>
            <a:pPr lvl="1"/>
            <a:r>
              <a:rPr lang="en-GB" dirty="0"/>
              <a:t>Bone-dry  – 72</a:t>
            </a:r>
          </a:p>
          <a:p>
            <a:pPr lvl="1"/>
            <a:r>
              <a:rPr lang="en-GB" b="1" dirty="0"/>
              <a:t>Dry  – 4264</a:t>
            </a:r>
          </a:p>
          <a:p>
            <a:pPr lvl="1"/>
            <a:r>
              <a:rPr lang="en-GB" dirty="0"/>
              <a:t>Off-dry  – 827 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Medium  grade, Light bodied, Dry wines</a:t>
            </a:r>
            <a:endParaRPr lang="en-GB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T1&amp;2 EDA Project - April 2020 cohort -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146" name="Picture 2" descr="X:\Cliffs Learning\INSAID\GCD Course\Term 1 and 2 Python Stats and EDA\Module 6 Project\Final Submission\Images\Fig3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9" y="1276350"/>
            <a:ext cx="2142698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03" y="2038350"/>
            <a:ext cx="2353059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894535"/>
            <a:ext cx="2058347" cy="146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949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949</Words>
  <Application>Microsoft Office PowerPoint</Application>
  <PresentationFormat>On-screen Show (16:9)</PresentationFormat>
  <Paragraphs>223</Paragraphs>
  <Slides>24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Term 1 &amp;2 EDA Project</vt:lpstr>
      <vt:lpstr>Agenda</vt:lpstr>
      <vt:lpstr>Introduction</vt:lpstr>
      <vt:lpstr>Executive Summary</vt:lpstr>
      <vt:lpstr>Data Profiling</vt:lpstr>
      <vt:lpstr>Data Profiling - Pre-processing</vt:lpstr>
      <vt:lpstr>Data Profiling – feature eng.</vt:lpstr>
      <vt:lpstr>Data Profiling – Post Profiling</vt:lpstr>
      <vt:lpstr>Data Analysis</vt:lpstr>
      <vt:lpstr>Data Analysis</vt:lpstr>
      <vt:lpstr>Data Analysis - Quality</vt:lpstr>
      <vt:lpstr>Data Analysis - Quality</vt:lpstr>
      <vt:lpstr>Data Analysis - Quality</vt:lpstr>
      <vt:lpstr>Data Analysis - Quality</vt:lpstr>
      <vt:lpstr>Data Analysis – Alcohol content</vt:lpstr>
      <vt:lpstr>Data Analysis – Alcohol content</vt:lpstr>
      <vt:lpstr>Data Analysis – Density</vt:lpstr>
      <vt:lpstr>Data Analysis – Density</vt:lpstr>
      <vt:lpstr>Data Analysis – Chlorides</vt:lpstr>
      <vt:lpstr>Data Analysis – Volatile Acidity </vt:lpstr>
      <vt:lpstr>Conclusions</vt:lpstr>
      <vt:lpstr>Conclusions</vt:lpstr>
      <vt:lpstr>Recommendations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DiCliff</dc:creator>
  <cp:lastModifiedBy>DiCliff</cp:lastModifiedBy>
  <cp:revision>49</cp:revision>
  <dcterms:created xsi:type="dcterms:W3CDTF">2006-08-16T00:00:00Z</dcterms:created>
  <dcterms:modified xsi:type="dcterms:W3CDTF">2020-07-18T21:49:06Z</dcterms:modified>
</cp:coreProperties>
</file>